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 snapToObjects="1">
      <p:cViewPr varScale="1">
        <p:scale>
          <a:sx n="76" d="100"/>
          <a:sy n="76" d="100"/>
        </p:scale>
        <p:origin x="17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1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王大明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–王大明</a:t>
            </a:r>
          </a:p>
        </p:txBody>
      </p:sp>
      <p:sp>
        <p:nvSpPr>
          <p:cNvPr id="94" name="「在此輸入名言語錄。」"/>
          <p:cNvSpPr txBox="1">
            <a:spLocks noGrp="1"/>
          </p:cNvSpPr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「在此輸入名言語錄。」</a:t>
            </a:r>
          </a:p>
        </p:txBody>
      </p:sp>
      <p:sp>
        <p:nvSpPr>
          <p:cNvPr id="9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大標題文字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2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大標題文字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大標題文字</a:t>
            </a:r>
          </a:p>
        </p:txBody>
      </p:sp>
      <p:sp>
        <p:nvSpPr>
          <p:cNvPr id="4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9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7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7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影像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影像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banner_img.png" descr="banner_im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694" y="1689100"/>
            <a:ext cx="8280401" cy="63754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2" name="群組"/>
          <p:cNvGrpSpPr/>
          <p:nvPr/>
        </p:nvGrpSpPr>
        <p:grpSpPr>
          <a:xfrm>
            <a:off x="872405" y="4416662"/>
            <a:ext cx="3053616" cy="920276"/>
            <a:chOff x="0" y="0"/>
            <a:chExt cx="3053615" cy="920275"/>
          </a:xfrm>
        </p:grpSpPr>
        <p:sp>
          <p:nvSpPr>
            <p:cNvPr id="120" name="Medico"/>
            <p:cNvSpPr txBox="1"/>
            <p:nvPr/>
          </p:nvSpPr>
          <p:spPr>
            <a:xfrm>
              <a:off x="559906" y="0"/>
              <a:ext cx="2493710" cy="9202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300"/>
              </a:lvl1pPr>
            </a:lstStyle>
            <a:p>
              <a:r>
                <a:t>Medico</a:t>
              </a:r>
            </a:p>
          </p:txBody>
        </p:sp>
        <p:pic>
          <p:nvPicPr>
            <p:cNvPr id="121" name="favicon.png" descr="favicon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32071"/>
              <a:ext cx="456134" cy="4561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4F33EA22-C6A9-1E4C-9204-F2FA86EDE6A5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群組"/>
          <p:cNvGrpSpPr/>
          <p:nvPr/>
        </p:nvGrpSpPr>
        <p:grpSpPr>
          <a:xfrm>
            <a:off x="9787805" y="162162"/>
            <a:ext cx="3040917" cy="916449"/>
            <a:chOff x="0" y="0"/>
            <a:chExt cx="3040915" cy="916448"/>
          </a:xfrm>
        </p:grpSpPr>
        <p:sp>
          <p:nvSpPr>
            <p:cNvPr id="221" name="Medico"/>
            <p:cNvSpPr txBox="1"/>
            <p:nvPr/>
          </p:nvSpPr>
          <p:spPr>
            <a:xfrm>
              <a:off x="557578" y="0"/>
              <a:ext cx="2483338" cy="916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300"/>
              </a:lvl1pPr>
            </a:lstStyle>
            <a:p>
              <a:r>
                <a:t>Medico</a:t>
              </a:r>
            </a:p>
          </p:txBody>
        </p:sp>
        <p:pic>
          <p:nvPicPr>
            <p:cNvPr id="222" name="favicon.png" descr="favicon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231105"/>
              <a:ext cx="454237" cy="4542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24" name="612631749.397589.mp4" descr="612631749.397589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3333" y="1447800"/>
            <a:ext cx="12192001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C1E9877-1F35-6F4A-B4D5-732D1B617B76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群組"/>
          <p:cNvGrpSpPr/>
          <p:nvPr/>
        </p:nvGrpSpPr>
        <p:grpSpPr>
          <a:xfrm>
            <a:off x="9787805" y="162162"/>
            <a:ext cx="3040917" cy="916449"/>
            <a:chOff x="0" y="0"/>
            <a:chExt cx="3040915" cy="916448"/>
          </a:xfrm>
        </p:grpSpPr>
        <p:sp>
          <p:nvSpPr>
            <p:cNvPr id="226" name="Medico"/>
            <p:cNvSpPr txBox="1"/>
            <p:nvPr/>
          </p:nvSpPr>
          <p:spPr>
            <a:xfrm>
              <a:off x="557578" y="0"/>
              <a:ext cx="2483338" cy="916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300"/>
              </a:lvl1pPr>
            </a:lstStyle>
            <a:p>
              <a:r>
                <a:t>Medico</a:t>
              </a:r>
            </a:p>
          </p:txBody>
        </p:sp>
        <p:pic>
          <p:nvPicPr>
            <p:cNvPr id="227" name="favicon.png" descr="favicon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231105"/>
              <a:ext cx="454237" cy="4542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29" name="612631828.570222.mp4" descr="612631828.570222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6399" y="1447799"/>
            <a:ext cx="12192001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CF6AD2F-BD12-B846-A8FA-914D3292DD96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群組"/>
          <p:cNvGrpSpPr/>
          <p:nvPr/>
        </p:nvGrpSpPr>
        <p:grpSpPr>
          <a:xfrm>
            <a:off x="9787805" y="162162"/>
            <a:ext cx="3040917" cy="916449"/>
            <a:chOff x="0" y="0"/>
            <a:chExt cx="3040915" cy="916448"/>
          </a:xfrm>
        </p:grpSpPr>
        <p:sp>
          <p:nvSpPr>
            <p:cNvPr id="231" name="Medico"/>
            <p:cNvSpPr txBox="1"/>
            <p:nvPr/>
          </p:nvSpPr>
          <p:spPr>
            <a:xfrm>
              <a:off x="557578" y="0"/>
              <a:ext cx="2483338" cy="916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300"/>
              </a:lvl1pPr>
            </a:lstStyle>
            <a:p>
              <a:r>
                <a:t>Medico</a:t>
              </a:r>
            </a:p>
          </p:txBody>
        </p:sp>
        <p:pic>
          <p:nvPicPr>
            <p:cNvPr id="232" name="favicon.png" descr="favicon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31105"/>
              <a:ext cx="454237" cy="4542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34" name="檢討"/>
          <p:cNvSpPr txBox="1"/>
          <p:nvPr/>
        </p:nvSpPr>
        <p:spPr>
          <a:xfrm>
            <a:off x="5527775" y="4271505"/>
            <a:ext cx="1949252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200"/>
            </a:lvl1pPr>
          </a:lstStyle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檢討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AAE0F92-8DDC-DF47-93D9-3978B9536C5D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實作技巧：…"/>
          <p:cNvSpPr txBox="1"/>
          <p:nvPr/>
        </p:nvSpPr>
        <p:spPr>
          <a:xfrm>
            <a:off x="737199" y="1881948"/>
            <a:ext cx="10381047" cy="5642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實作技巧</a:t>
            </a: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：</a:t>
            </a: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1. </a:t>
            </a: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Dynamodb</a:t>
            </a: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使用更為熟練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2. Web</a:t>
            </a: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登入、登出功能</a:t>
            </a: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，以及各種網頁功能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3. </a:t>
            </a:r>
            <a:r>
              <a:rPr 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Web </a:t>
            </a: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與</a:t>
            </a: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aws</a:t>
            </a: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lang="zh-CN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串接</a:t>
            </a:r>
            <a:endParaRPr lang="en-US" altLang="zh-CN"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4. </a:t>
            </a:r>
            <a:r>
              <a:rPr lang="en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Lambda </a:t>
            </a: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串接各式服務</a:t>
            </a: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(S3, </a:t>
            </a:r>
            <a:r>
              <a:rPr lang="en-US" altLang="zh-TW"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Dynamodb</a:t>
            </a: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, </a:t>
            </a:r>
            <a:r>
              <a:rPr lang="en-US" altLang="zh-TW"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Rekonition</a:t>
            </a: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)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5. Raspberry pi </a:t>
            </a: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實作溫度以及攝像頭功能</a:t>
            </a:r>
            <a:endParaRPr lang="en-US" altLang="zh-TW"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6.</a:t>
            </a: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Raspberry pi </a:t>
            </a:r>
            <a:r>
              <a:rPr lang="zh-CN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與</a:t>
            </a: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lang="en-US" altLang="zh-CN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AWS</a:t>
            </a: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lang="zh-CN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串接</a:t>
            </a: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(</a:t>
            </a:r>
            <a:r>
              <a:rPr lang="zh-CN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串接</a:t>
            </a:r>
            <a:r>
              <a:rPr lang="en-US" altLang="zh-CN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S3, </a:t>
            </a:r>
            <a:r>
              <a:rPr lang="en-US" altLang="zh-CN"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Dynamodb</a:t>
            </a: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)</a:t>
            </a: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實作技巧是沒能成功完成或希望用上的</a:t>
            </a: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：</a:t>
            </a:r>
          </a:p>
          <a:p>
            <a:pPr marL="476250" indent="-476250" algn="l" defTabSz="12700"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視訊</a:t>
            </a: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：</a:t>
            </a: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要及時串連，</a:t>
            </a: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結構過於複雜，時間有限</a:t>
            </a: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。</a:t>
            </a:r>
            <a:endParaRPr lang="en-US" altLang="zh-TW"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 defTabSz="12700"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聊天功能 </a:t>
            </a:r>
            <a:r>
              <a:rPr lang="en-US" altLang="zh-TW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: </a:t>
            </a:r>
            <a:r>
              <a:rPr lang="zh-CN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要處理</a:t>
            </a:r>
            <a:r>
              <a:rPr lang="en-US" altLang="zh-CN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DB</a:t>
            </a:r>
            <a:r>
              <a:rPr lang="zh-CN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架構以及網頁顯示太花時間</a:t>
            </a:r>
            <a:endParaRPr lang="en-US" altLang="zh-CN"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 defTabSz="12700"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4" name="產品介紹">
            <a:extLst>
              <a:ext uri="{FF2B5EF4-FFF2-40B4-BE49-F238E27FC236}">
                <a16:creationId xmlns:a16="http://schemas.microsoft.com/office/drawing/2014/main" id="{D243E25A-D396-044C-A8E6-D8ABA209FE34}"/>
              </a:ext>
            </a:extLst>
          </p:cNvPr>
          <p:cNvSpPr txBox="1"/>
          <p:nvPr/>
        </p:nvSpPr>
        <p:spPr>
          <a:xfrm>
            <a:off x="10689282" y="368261"/>
            <a:ext cx="200436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rPr lang="zh-TW" altLang="en-US" sz="2800" dirty="0"/>
              <a:t>檢討</a:t>
            </a:r>
            <a:endParaRPr sz="28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6D5164F-1EC3-0742-9B3E-BCA0C10EA4A1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banner_img.png" descr="banner_im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694" y="1689100"/>
            <a:ext cx="8280401" cy="63754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2" name="群組"/>
          <p:cNvGrpSpPr/>
          <p:nvPr/>
        </p:nvGrpSpPr>
        <p:grpSpPr>
          <a:xfrm>
            <a:off x="855472" y="3586929"/>
            <a:ext cx="3053616" cy="920276"/>
            <a:chOff x="0" y="0"/>
            <a:chExt cx="3053615" cy="920275"/>
          </a:xfrm>
        </p:grpSpPr>
        <p:sp>
          <p:nvSpPr>
            <p:cNvPr id="120" name="Medico"/>
            <p:cNvSpPr txBox="1"/>
            <p:nvPr/>
          </p:nvSpPr>
          <p:spPr>
            <a:xfrm>
              <a:off x="559906" y="0"/>
              <a:ext cx="2493710" cy="9202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300"/>
              </a:lvl1pPr>
            </a:lstStyle>
            <a:p>
              <a:r>
                <a:rPr dirty="0"/>
                <a:t>Medico</a:t>
              </a:r>
            </a:p>
          </p:txBody>
        </p:sp>
        <p:pic>
          <p:nvPicPr>
            <p:cNvPr id="121" name="favicon.png" descr="favicon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32071"/>
              <a:ext cx="456134" cy="4561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8CCF252-9F60-4945-9DD6-1B3EAB752991}"/>
              </a:ext>
            </a:extLst>
          </p:cNvPr>
          <p:cNvSpPr/>
          <p:nvPr/>
        </p:nvSpPr>
        <p:spPr>
          <a:xfrm>
            <a:off x="1694046" y="4876800"/>
            <a:ext cx="14061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Thanks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E00E2D2-CA7A-F149-B42F-C877D5765BFB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  <p:extLst>
      <p:ext uri="{BB962C8B-B14F-4D97-AF65-F5344CB8AC3E}">
        <p14:creationId xmlns:p14="http://schemas.microsoft.com/office/powerpoint/2010/main" val="1686769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群組"/>
          <p:cNvGrpSpPr/>
          <p:nvPr/>
        </p:nvGrpSpPr>
        <p:grpSpPr>
          <a:xfrm>
            <a:off x="9787805" y="162162"/>
            <a:ext cx="3040917" cy="916449"/>
            <a:chOff x="0" y="0"/>
            <a:chExt cx="3040915" cy="916448"/>
          </a:xfrm>
        </p:grpSpPr>
        <p:sp>
          <p:nvSpPr>
            <p:cNvPr id="124" name="Medico"/>
            <p:cNvSpPr txBox="1"/>
            <p:nvPr/>
          </p:nvSpPr>
          <p:spPr>
            <a:xfrm>
              <a:off x="557578" y="0"/>
              <a:ext cx="2483338" cy="916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300"/>
              </a:lvl1pPr>
            </a:lstStyle>
            <a:p>
              <a:r>
                <a:t>Medico</a:t>
              </a:r>
            </a:p>
          </p:txBody>
        </p:sp>
        <p:pic>
          <p:nvPicPr>
            <p:cNvPr id="125" name="favicon.png" descr="favicon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31105"/>
              <a:ext cx="454237" cy="4542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27" name="一、產品介紹…"/>
          <p:cNvSpPr txBox="1"/>
          <p:nvPr/>
        </p:nvSpPr>
        <p:spPr>
          <a:xfrm>
            <a:off x="1741982" y="3071177"/>
            <a:ext cx="4488408" cy="3611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700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一、產品介紹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>
              <a:defRPr sz="5700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二、系統架構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>
              <a:defRPr sz="5700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三、DEMO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>
              <a:defRPr sz="5700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四、檢討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128" name="top_service.png" descr="top_servic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732" y="2445881"/>
            <a:ext cx="4880150" cy="486183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3193A4A-E2F4-D54B-A0C9-2F9249C637B2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產品介紹"/>
          <p:cNvSpPr txBox="1"/>
          <p:nvPr/>
        </p:nvSpPr>
        <p:spPr>
          <a:xfrm>
            <a:off x="4604444" y="4271505"/>
            <a:ext cx="379591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200"/>
            </a:lvl1pPr>
          </a:lstStyle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產品介紹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48A3D98-E447-1744-B547-C422BFFAA242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產品介紹"/>
          <p:cNvSpPr txBox="1"/>
          <p:nvPr/>
        </p:nvSpPr>
        <p:spPr>
          <a:xfrm>
            <a:off x="10689282" y="368261"/>
            <a:ext cx="200436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rPr sz="2800" dirty="0" err="1"/>
              <a:t>產品介紹</a:t>
            </a:r>
            <a:endParaRPr sz="2800" dirty="0"/>
          </a:p>
        </p:txBody>
      </p:sp>
      <p:grpSp>
        <p:nvGrpSpPr>
          <p:cNvPr id="135" name="群組"/>
          <p:cNvGrpSpPr/>
          <p:nvPr/>
        </p:nvGrpSpPr>
        <p:grpSpPr>
          <a:xfrm>
            <a:off x="4981942" y="1967476"/>
            <a:ext cx="3040916" cy="916449"/>
            <a:chOff x="0" y="0"/>
            <a:chExt cx="3040915" cy="916448"/>
          </a:xfrm>
        </p:grpSpPr>
        <p:sp>
          <p:nvSpPr>
            <p:cNvPr id="133" name="Medico"/>
            <p:cNvSpPr txBox="1"/>
            <p:nvPr/>
          </p:nvSpPr>
          <p:spPr>
            <a:xfrm>
              <a:off x="557578" y="0"/>
              <a:ext cx="2483338" cy="916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300"/>
              </a:lvl1pPr>
            </a:lstStyle>
            <a:p>
              <a:r>
                <a:t>Medico</a:t>
              </a:r>
            </a:p>
          </p:txBody>
        </p:sp>
        <p:pic>
          <p:nvPicPr>
            <p:cNvPr id="134" name="favicon.png" descr="favicon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31105"/>
              <a:ext cx="454237" cy="4542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6" name="有鑒於 Covid-19 發生，為了避免直接接觸，越來越多工作需…"/>
          <p:cNvSpPr txBox="1"/>
          <p:nvPr/>
        </p:nvSpPr>
        <p:spPr>
          <a:xfrm>
            <a:off x="622585" y="3902174"/>
            <a:ext cx="1175962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/>
            </a:pP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有鑒於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Covid-19 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發生</a:t>
            </a:r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lang="zh-TW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對於境外移入的公民的追蹤，一直是個</a:t>
            </a:r>
            <a:endParaRPr lang="en-US" altLang="zh-TW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>
              <a:defRPr sz="3000"/>
            </a:pPr>
            <a:r>
              <a:rPr lang="zh-TW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需要解決的問題，</a:t>
            </a:r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所以我們製作了結合Web、IOT的遠端監控裝置</a:t>
            </a:r>
            <a:r>
              <a:rPr lang="zh-TW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endParaRPr lang="en-US" altLang="zh-TW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>
              <a:defRPr sz="3000"/>
            </a:pPr>
            <a:r>
              <a:rPr lang="zh-TW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讓醫生能夠實時的監控病人的大致情況，卻也能讓病人保有一定程度</a:t>
            </a:r>
            <a:endParaRPr lang="en-US" altLang="zh-TW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>
              <a:defRPr sz="3000"/>
            </a:pPr>
            <a:r>
              <a:rPr lang="zh-TW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的隱私。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5437351-86C3-6C47-9BCE-EFF082D271AA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產品介紹"/>
          <p:cNvSpPr txBox="1"/>
          <p:nvPr/>
        </p:nvSpPr>
        <p:spPr>
          <a:xfrm>
            <a:off x="11670772" y="306705"/>
            <a:ext cx="1026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endParaRPr dirty="0"/>
          </a:p>
        </p:txBody>
      </p:sp>
      <p:sp>
        <p:nvSpPr>
          <p:cNvPr id="139" name="功能"/>
          <p:cNvSpPr txBox="1"/>
          <p:nvPr/>
        </p:nvSpPr>
        <p:spPr>
          <a:xfrm>
            <a:off x="5937248" y="849035"/>
            <a:ext cx="1130301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功能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40" name="病患：…"/>
          <p:cNvSpPr txBox="1"/>
          <p:nvPr/>
        </p:nvSpPr>
        <p:spPr>
          <a:xfrm>
            <a:off x="247482" y="2135718"/>
            <a:ext cx="12125114" cy="656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病患</a:t>
            </a: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：</a:t>
            </a:r>
          </a:p>
          <a:p>
            <a:pPr marL="476250" indent="-476250" algn="l">
              <a:buSzPct val="100000"/>
              <a:buAutoNum type="arabicPeriod"/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註冊及登入網頁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buSzPct val="100000"/>
              <a:buAutoNum type="arabicPeriod"/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病患手動輸入當天資料，身體狀況等等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buSzPct val="100000"/>
              <a:buAutoNum type="arabicPeriod"/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透過語音輸入健康狀況資料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buSzPct val="100000"/>
              <a:buAutoNum type="arabicPeriod"/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攝像頭會捕捉病患是否如實待在房間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buSzPct val="100000"/>
              <a:buAutoNum type="arabicPeriod"/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藉由樹莓派量測病患體溫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/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/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algn="l"/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醫生</a:t>
            </a:r>
            <a:r>
              <a:rPr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：</a:t>
            </a:r>
          </a:p>
          <a:p>
            <a:pPr marL="476250" indent="-476250" algn="l">
              <a:buSzPct val="100000"/>
              <a:buAutoNum type="arabicPeriod"/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註冊及登入網頁</a:t>
            </a:r>
            <a:endParaRPr lang="en-US" altLang="zh-TW"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buSzPct val="100000"/>
              <a:buAutoNum type="arabicPeriod"/>
            </a:pP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掌握所有被隔離病患人數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buSzPct val="100000"/>
              <a:buAutoNum type="arabicPeriod"/>
            </a:pPr>
            <a:r>
              <a:rPr lang="zh-CN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即時</a:t>
            </a: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監控是否有人員離開房間，在房間為綠燈，不在房間會變成紅燈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buSzPct val="100000"/>
              <a:buAutoNum type="arabicPeriod"/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點擊病患會顯示病患每一天輸入的病歷資料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 marL="476250" indent="-476250" algn="l">
              <a:buSzPct val="100000"/>
              <a:buAutoNum type="arabicPeriod"/>
            </a:pP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可以得到病患當天體溫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5" name="產品介紹">
            <a:extLst>
              <a:ext uri="{FF2B5EF4-FFF2-40B4-BE49-F238E27FC236}">
                <a16:creationId xmlns:a16="http://schemas.microsoft.com/office/drawing/2014/main" id="{65C6C31A-2CC3-254E-91E3-E116B442EEA6}"/>
              </a:ext>
            </a:extLst>
          </p:cNvPr>
          <p:cNvSpPr txBox="1"/>
          <p:nvPr/>
        </p:nvSpPr>
        <p:spPr>
          <a:xfrm>
            <a:off x="10689282" y="368261"/>
            <a:ext cx="200436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rPr sz="2800" dirty="0" err="1"/>
              <a:t>產品介紹</a:t>
            </a:r>
            <a:endParaRPr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EEEE89-7732-A44C-9A31-944D3F0CAE8C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32d2c36f_E946512_3ccfefbf (1).png" descr="32d2c36f_E946512_3ccfefbf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847" y="3452840"/>
            <a:ext cx="1362472" cy="13668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260x260.png" descr="260x26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035" y="4762717"/>
            <a:ext cx="1313035" cy="1136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男性医生icon-123766785.png" descr="男性医生icon-12376678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4778" y="3360580"/>
            <a:ext cx="1362472" cy="15513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unnamed.png" descr="unnam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7495" y="3568105"/>
            <a:ext cx="1362471" cy="1136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下載.png" descr="下載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6548" y="2470520"/>
            <a:ext cx="550008" cy="1136280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線條"/>
          <p:cNvSpPr/>
          <p:nvPr/>
        </p:nvSpPr>
        <p:spPr>
          <a:xfrm>
            <a:off x="4637467" y="4059365"/>
            <a:ext cx="645021" cy="64502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9" name="線條"/>
          <p:cNvSpPr/>
          <p:nvPr/>
        </p:nvSpPr>
        <p:spPr>
          <a:xfrm flipV="1">
            <a:off x="4637467" y="3363439"/>
            <a:ext cx="649840" cy="64984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0" name="線條"/>
          <p:cNvSpPr/>
          <p:nvPr/>
        </p:nvSpPr>
        <p:spPr>
          <a:xfrm flipH="1">
            <a:off x="9440485" y="4034449"/>
            <a:ext cx="55000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1" name="隔離者：每天記錄身體狀況及體溫"/>
          <p:cNvSpPr txBox="1"/>
          <p:nvPr/>
        </p:nvSpPr>
        <p:spPr>
          <a:xfrm>
            <a:off x="3432214" y="6610872"/>
            <a:ext cx="5873403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隔離者：每天記錄身體狀況及體溫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52" name="醫生：透過網站監控隔離者狀況"/>
          <p:cNvSpPr txBox="1"/>
          <p:nvPr/>
        </p:nvSpPr>
        <p:spPr>
          <a:xfrm>
            <a:off x="3432214" y="7259658"/>
            <a:ext cx="6258123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醫生：透過網站監控隔離者</a:t>
            </a:r>
            <a:r>
              <a:rPr lang="zh-TW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所有</a:t>
            </a:r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狀況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53" name="樹莓派：監控隔離者是否待在房間"/>
          <p:cNvSpPr txBox="1"/>
          <p:nvPr/>
        </p:nvSpPr>
        <p:spPr>
          <a:xfrm>
            <a:off x="2085692" y="7861286"/>
            <a:ext cx="8181727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000"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樹莓派：監控隔離者是否待在房間</a:t>
            </a:r>
            <a:r>
              <a:rPr lang="zh-CN" altLang="en-US" sz="3000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以及量測溫度</a:t>
            </a:r>
            <a:endParaRPr sz="3000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154" name="1200px-Raspberry_Pi_Logo.svg.png" descr="1200px-Raspberry_Pi_Logo.svg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9835" y="3617375"/>
            <a:ext cx="812321" cy="1037740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線條"/>
          <p:cNvSpPr/>
          <p:nvPr/>
        </p:nvSpPr>
        <p:spPr>
          <a:xfrm flipV="1">
            <a:off x="2339670" y="4205554"/>
            <a:ext cx="5500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功能">
            <a:extLst>
              <a:ext uri="{FF2B5EF4-FFF2-40B4-BE49-F238E27FC236}">
                <a16:creationId xmlns:a16="http://schemas.microsoft.com/office/drawing/2014/main" id="{FC2DAB74-523A-AD48-A19A-320355839E83}"/>
              </a:ext>
            </a:extLst>
          </p:cNvPr>
          <p:cNvSpPr txBox="1"/>
          <p:nvPr/>
        </p:nvSpPr>
        <p:spPr>
          <a:xfrm>
            <a:off x="4959977" y="882722"/>
            <a:ext cx="280034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lang="zh-TW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使用情境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7" name="產品介紹">
            <a:extLst>
              <a:ext uri="{FF2B5EF4-FFF2-40B4-BE49-F238E27FC236}">
                <a16:creationId xmlns:a16="http://schemas.microsoft.com/office/drawing/2014/main" id="{DDEB6F2F-6E77-3045-B98F-9AE404E67B27}"/>
              </a:ext>
            </a:extLst>
          </p:cNvPr>
          <p:cNvSpPr txBox="1"/>
          <p:nvPr/>
        </p:nvSpPr>
        <p:spPr>
          <a:xfrm>
            <a:off x="10689282" y="368261"/>
            <a:ext cx="200436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rPr sz="2800" dirty="0" err="1"/>
              <a:t>產品介紹</a:t>
            </a:r>
            <a:endParaRPr sz="28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D09B635-CC5A-3F42-9D71-C17DFA92F264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群組"/>
          <p:cNvGrpSpPr/>
          <p:nvPr/>
        </p:nvGrpSpPr>
        <p:grpSpPr>
          <a:xfrm>
            <a:off x="9787805" y="162162"/>
            <a:ext cx="3040917" cy="916449"/>
            <a:chOff x="0" y="0"/>
            <a:chExt cx="3040915" cy="916448"/>
          </a:xfrm>
        </p:grpSpPr>
        <p:sp>
          <p:nvSpPr>
            <p:cNvPr id="157" name="Medico"/>
            <p:cNvSpPr txBox="1"/>
            <p:nvPr/>
          </p:nvSpPr>
          <p:spPr>
            <a:xfrm>
              <a:off x="557578" y="0"/>
              <a:ext cx="2483338" cy="916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300"/>
              </a:lvl1pPr>
            </a:lstStyle>
            <a:p>
              <a:r>
                <a:t>Medico</a:t>
              </a:r>
            </a:p>
          </p:txBody>
        </p:sp>
        <p:pic>
          <p:nvPicPr>
            <p:cNvPr id="158" name="favicon.png" descr="favicon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31105"/>
              <a:ext cx="454237" cy="4542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0" name="系統架構"/>
          <p:cNvSpPr txBox="1"/>
          <p:nvPr/>
        </p:nvSpPr>
        <p:spPr>
          <a:xfrm>
            <a:off x="4604444" y="4271505"/>
            <a:ext cx="379591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200"/>
            </a:lvl1pPr>
          </a:lstStyle>
          <a:p>
            <a:r>
              <a:rPr dirty="0" err="1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系統架構</a:t>
            </a:r>
            <a:endParaRPr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11E88EE-C6D6-A54D-922B-F52B7D723C1E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群組"/>
          <p:cNvGrpSpPr/>
          <p:nvPr/>
        </p:nvGrpSpPr>
        <p:grpSpPr>
          <a:xfrm>
            <a:off x="1136650" y="1392015"/>
            <a:ext cx="1282700" cy="1571117"/>
            <a:chOff x="0" y="0"/>
            <a:chExt cx="1282700" cy="1571116"/>
          </a:xfrm>
        </p:grpSpPr>
        <p:pic>
          <p:nvPicPr>
            <p:cNvPr id="163" name="cognito.png" descr="cognito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82700" cy="128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4" name="Cognito"/>
            <p:cNvSpPr txBox="1"/>
            <p:nvPr/>
          </p:nvSpPr>
          <p:spPr>
            <a:xfrm>
              <a:off x="104521" y="1159383"/>
              <a:ext cx="1073659" cy="4117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t>Cognito</a:t>
              </a:r>
            </a:p>
          </p:txBody>
        </p:sp>
      </p:grpSp>
      <p:grpSp>
        <p:nvGrpSpPr>
          <p:cNvPr id="168" name="群組"/>
          <p:cNvGrpSpPr/>
          <p:nvPr/>
        </p:nvGrpSpPr>
        <p:grpSpPr>
          <a:xfrm>
            <a:off x="5861050" y="3780568"/>
            <a:ext cx="1282700" cy="1754275"/>
            <a:chOff x="0" y="0"/>
            <a:chExt cx="1282700" cy="1754273"/>
          </a:xfrm>
        </p:grpSpPr>
        <p:pic>
          <p:nvPicPr>
            <p:cNvPr id="166" name="螢幕快照 2020-05-31 20.52.56.png" descr="螢幕快照 2020-05-31 20.52.56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282700" cy="1371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7" name="Lambda"/>
            <p:cNvSpPr txBox="1"/>
            <p:nvPr/>
          </p:nvSpPr>
          <p:spPr>
            <a:xfrm>
              <a:off x="92837" y="1342541"/>
              <a:ext cx="1097027" cy="4117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t>Lambda</a:t>
              </a:r>
            </a:p>
          </p:txBody>
        </p:sp>
      </p:grpSp>
      <p:grpSp>
        <p:nvGrpSpPr>
          <p:cNvPr id="171" name="群組"/>
          <p:cNvGrpSpPr/>
          <p:nvPr/>
        </p:nvGrpSpPr>
        <p:grpSpPr>
          <a:xfrm>
            <a:off x="8007474" y="3928796"/>
            <a:ext cx="1483107" cy="1675445"/>
            <a:chOff x="0" y="0"/>
            <a:chExt cx="1483105" cy="1675444"/>
          </a:xfrm>
        </p:grpSpPr>
        <p:pic>
          <p:nvPicPr>
            <p:cNvPr id="169" name="螢幕快照 2020-05-31 20.53.03.png" descr="螢幕快照 2020-05-31 20.53.03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002" y="0"/>
              <a:ext cx="1435101" cy="1358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0" name="DynamoDB"/>
            <p:cNvSpPr txBox="1"/>
            <p:nvPr/>
          </p:nvSpPr>
          <p:spPr>
            <a:xfrm>
              <a:off x="0" y="1263712"/>
              <a:ext cx="1483107" cy="4117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t>DynamoDB</a:t>
              </a:r>
            </a:p>
          </p:txBody>
        </p:sp>
      </p:grpSp>
      <p:grpSp>
        <p:nvGrpSpPr>
          <p:cNvPr id="174" name="群組"/>
          <p:cNvGrpSpPr/>
          <p:nvPr/>
        </p:nvGrpSpPr>
        <p:grpSpPr>
          <a:xfrm>
            <a:off x="3313007" y="3757072"/>
            <a:ext cx="1675445" cy="1917198"/>
            <a:chOff x="0" y="0"/>
            <a:chExt cx="1675444" cy="1917197"/>
          </a:xfrm>
        </p:grpSpPr>
        <p:pic>
          <p:nvPicPr>
            <p:cNvPr id="172" name="s3.png" descr="s3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1675445" cy="167544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3" name="S3"/>
            <p:cNvSpPr txBox="1"/>
            <p:nvPr/>
          </p:nvSpPr>
          <p:spPr>
            <a:xfrm>
              <a:off x="627537" y="1505465"/>
              <a:ext cx="420371" cy="4117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t>S3</a:t>
              </a:r>
            </a:p>
          </p:txBody>
        </p:sp>
      </p:grpSp>
      <p:grpSp>
        <p:nvGrpSpPr>
          <p:cNvPr id="177" name="群組"/>
          <p:cNvGrpSpPr/>
          <p:nvPr/>
        </p:nvGrpSpPr>
        <p:grpSpPr>
          <a:xfrm>
            <a:off x="5720215" y="1300436"/>
            <a:ext cx="1564369" cy="1754275"/>
            <a:chOff x="0" y="0"/>
            <a:chExt cx="1564367" cy="1754273"/>
          </a:xfrm>
        </p:grpSpPr>
        <p:pic>
          <p:nvPicPr>
            <p:cNvPr id="175" name="rekonition.png" descr="rekonition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801" y="0"/>
              <a:ext cx="1272767" cy="12727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" name="Rekognition"/>
            <p:cNvSpPr txBox="1"/>
            <p:nvPr/>
          </p:nvSpPr>
          <p:spPr>
            <a:xfrm>
              <a:off x="0" y="1345730"/>
              <a:ext cx="1564368" cy="4085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/>
              </a:lvl1pPr>
            </a:lstStyle>
            <a:p>
              <a:r>
                <a:t>Rekognition</a:t>
              </a:r>
            </a:p>
          </p:txBody>
        </p:sp>
      </p:grpSp>
      <p:grpSp>
        <p:nvGrpSpPr>
          <p:cNvPr id="182" name="群組"/>
          <p:cNvGrpSpPr/>
          <p:nvPr/>
        </p:nvGrpSpPr>
        <p:grpSpPr>
          <a:xfrm>
            <a:off x="723455" y="4244498"/>
            <a:ext cx="2032888" cy="1282537"/>
            <a:chOff x="-85857" y="0"/>
            <a:chExt cx="2032886" cy="1282535"/>
          </a:xfrm>
        </p:grpSpPr>
        <p:grpSp>
          <p:nvGrpSpPr>
            <p:cNvPr id="180" name="群組"/>
            <p:cNvGrpSpPr/>
            <p:nvPr/>
          </p:nvGrpSpPr>
          <p:grpSpPr>
            <a:xfrm>
              <a:off x="0" y="0"/>
              <a:ext cx="1861175" cy="898276"/>
              <a:chOff x="0" y="0"/>
              <a:chExt cx="1861174" cy="898275"/>
            </a:xfrm>
          </p:grpSpPr>
          <p:pic>
            <p:nvPicPr>
              <p:cNvPr id="178" name="macbook.png" descr="macbook.png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1861175" cy="89827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9" name="螢幕快照 2020-05-31 21.00.01.png" descr="螢幕快照 2020-05-31 21.00.01.png"/>
              <p:cNvPicPr>
                <a:picLocks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63111" y="72826"/>
                <a:ext cx="1134953" cy="69180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181" name="Web Patients"/>
            <p:cNvSpPr txBox="1"/>
            <p:nvPr/>
          </p:nvSpPr>
          <p:spPr>
            <a:xfrm>
              <a:off x="-85857" y="870802"/>
              <a:ext cx="2032886" cy="4117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000"/>
              </a:lvl1pPr>
            </a:lstStyle>
            <a:p>
              <a:r>
                <a:rPr dirty="0"/>
                <a:t>Web Patients</a:t>
              </a:r>
            </a:p>
          </p:txBody>
        </p:sp>
      </p:grpSp>
      <p:grpSp>
        <p:nvGrpSpPr>
          <p:cNvPr id="186" name="群組"/>
          <p:cNvGrpSpPr/>
          <p:nvPr/>
        </p:nvGrpSpPr>
        <p:grpSpPr>
          <a:xfrm>
            <a:off x="10192103" y="4235809"/>
            <a:ext cx="1933181" cy="1281981"/>
            <a:chOff x="0" y="0"/>
            <a:chExt cx="1933180" cy="1281980"/>
          </a:xfrm>
        </p:grpSpPr>
        <p:pic>
          <p:nvPicPr>
            <p:cNvPr id="183" name="macbook.png" descr="macbook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0"/>
              <a:ext cx="1933181" cy="9330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4" name="螢幕快照 2020-05-31 21.00.01.png" descr="螢幕快照 2020-05-31 21.00.01.png"/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7159" y="75643"/>
              <a:ext cx="1178863" cy="7185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5" name="Web Doctors"/>
            <p:cNvSpPr txBox="1"/>
            <p:nvPr/>
          </p:nvSpPr>
          <p:spPr>
            <a:xfrm>
              <a:off x="126485" y="870248"/>
              <a:ext cx="1680211" cy="4117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t>Web Doctors</a:t>
              </a:r>
            </a:p>
          </p:txBody>
        </p:sp>
      </p:grpSp>
      <p:sp>
        <p:nvSpPr>
          <p:cNvPr id="187" name="線條"/>
          <p:cNvSpPr/>
          <p:nvPr/>
        </p:nvSpPr>
        <p:spPr>
          <a:xfrm flipV="1">
            <a:off x="1778000" y="3080129"/>
            <a:ext cx="0" cy="104737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197" name="群組"/>
          <p:cNvGrpSpPr/>
          <p:nvPr/>
        </p:nvGrpSpPr>
        <p:grpSpPr>
          <a:xfrm>
            <a:off x="4395144" y="6260700"/>
            <a:ext cx="4134792" cy="3057554"/>
            <a:chOff x="0" y="0"/>
            <a:chExt cx="4134791" cy="3057553"/>
          </a:xfrm>
        </p:grpSpPr>
        <p:grpSp>
          <p:nvGrpSpPr>
            <p:cNvPr id="190" name="群組"/>
            <p:cNvGrpSpPr/>
            <p:nvPr/>
          </p:nvGrpSpPr>
          <p:grpSpPr>
            <a:xfrm>
              <a:off x="931640" y="1332938"/>
              <a:ext cx="2351232" cy="1724616"/>
              <a:chOff x="0" y="0"/>
              <a:chExt cx="2351231" cy="1724614"/>
            </a:xfrm>
          </p:grpSpPr>
          <p:pic>
            <p:nvPicPr>
              <p:cNvPr id="188" name="pi.png" descr="pi.png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2351232" cy="15711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89" name="PI"/>
              <p:cNvSpPr txBox="1"/>
              <p:nvPr/>
            </p:nvSpPr>
            <p:spPr>
              <a:xfrm>
                <a:off x="907391" y="1312882"/>
                <a:ext cx="358649" cy="41173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000"/>
                </a:lvl1pPr>
              </a:lstStyle>
              <a:p>
                <a:r>
                  <a:t>PI</a:t>
                </a:r>
              </a:p>
            </p:txBody>
          </p:sp>
        </p:grpSp>
        <p:grpSp>
          <p:nvGrpSpPr>
            <p:cNvPr id="193" name="群組"/>
            <p:cNvGrpSpPr/>
            <p:nvPr/>
          </p:nvGrpSpPr>
          <p:grpSpPr>
            <a:xfrm>
              <a:off x="2946622" y="115932"/>
              <a:ext cx="1188170" cy="1615812"/>
              <a:chOff x="0" y="0"/>
              <a:chExt cx="1188169" cy="1615811"/>
            </a:xfrm>
          </p:grpSpPr>
          <p:pic>
            <p:nvPicPr>
              <p:cNvPr id="191" name="058-75-1001-Square-600px-600x600.png" descr="058-75-1001-Square-600px-600x600.png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0" y="0"/>
                <a:ext cx="1188170" cy="118817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2" name="溫度感測"/>
              <p:cNvSpPr txBox="1"/>
              <p:nvPr/>
            </p:nvSpPr>
            <p:spPr>
              <a:xfrm>
                <a:off x="28934" y="1158611"/>
                <a:ext cx="1130301" cy="457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000"/>
                </a:lvl1pPr>
              </a:lstStyle>
              <a:p>
                <a:r>
                  <a:t>溫度感測</a:t>
                </a:r>
              </a:p>
            </p:txBody>
          </p:sp>
        </p:grpSp>
        <p:grpSp>
          <p:nvGrpSpPr>
            <p:cNvPr id="196" name="群組"/>
            <p:cNvGrpSpPr/>
            <p:nvPr/>
          </p:nvGrpSpPr>
          <p:grpSpPr>
            <a:xfrm>
              <a:off x="0" y="0"/>
              <a:ext cx="2360312" cy="1571117"/>
              <a:chOff x="0" y="0"/>
              <a:chExt cx="2360311" cy="1571116"/>
            </a:xfrm>
          </p:grpSpPr>
          <p:pic>
            <p:nvPicPr>
              <p:cNvPr id="194" name="RASPBERRY-PI-CAMERA-GREEN_913-2664_PHOTO3-2.png" descr="RASPBERRY-PI-CAMERA-GREEN_913-2664_PHOTO3-2.png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0" y="0"/>
                <a:ext cx="2360312" cy="157111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5" name="Camera"/>
              <p:cNvSpPr txBox="1"/>
              <p:nvPr/>
            </p:nvSpPr>
            <p:spPr>
              <a:xfrm>
                <a:off x="645739" y="1080718"/>
                <a:ext cx="1068833" cy="41173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000"/>
                </a:lvl1pPr>
              </a:lstStyle>
              <a:p>
                <a:r>
                  <a:t>Camera</a:t>
                </a:r>
              </a:p>
            </p:txBody>
          </p:sp>
        </p:grpSp>
      </p:grpSp>
      <p:sp>
        <p:nvSpPr>
          <p:cNvPr id="198" name="線條"/>
          <p:cNvSpPr/>
          <p:nvPr/>
        </p:nvSpPr>
        <p:spPr>
          <a:xfrm flipH="1" flipV="1">
            <a:off x="4501141" y="5812109"/>
            <a:ext cx="762166" cy="76216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9" name="線條"/>
          <p:cNvSpPr/>
          <p:nvPr/>
        </p:nvSpPr>
        <p:spPr>
          <a:xfrm flipV="1">
            <a:off x="8435420" y="5752591"/>
            <a:ext cx="360353" cy="62209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0" name="線條"/>
          <p:cNvSpPr/>
          <p:nvPr/>
        </p:nvSpPr>
        <p:spPr>
          <a:xfrm>
            <a:off x="7253971" y="4715671"/>
            <a:ext cx="67796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1" name="線條"/>
          <p:cNvSpPr/>
          <p:nvPr/>
        </p:nvSpPr>
        <p:spPr>
          <a:xfrm flipV="1">
            <a:off x="6189718" y="3245988"/>
            <a:ext cx="1" cy="62903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2" name="線條"/>
          <p:cNvSpPr/>
          <p:nvPr/>
        </p:nvSpPr>
        <p:spPr>
          <a:xfrm>
            <a:off x="6775908" y="3245988"/>
            <a:ext cx="1" cy="62903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3" name="線條"/>
          <p:cNvSpPr/>
          <p:nvPr/>
        </p:nvSpPr>
        <p:spPr>
          <a:xfrm flipV="1">
            <a:off x="4936006" y="4766518"/>
            <a:ext cx="88683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206" name="群組"/>
          <p:cNvGrpSpPr/>
          <p:nvPr/>
        </p:nvGrpSpPr>
        <p:grpSpPr>
          <a:xfrm>
            <a:off x="998346" y="6979063"/>
            <a:ext cx="1483107" cy="1675445"/>
            <a:chOff x="0" y="0"/>
            <a:chExt cx="1483105" cy="1675444"/>
          </a:xfrm>
        </p:grpSpPr>
        <p:pic>
          <p:nvPicPr>
            <p:cNvPr id="204" name="螢幕快照 2020-05-31 20.53.03.png" descr="螢幕快照 2020-05-31 20.53.03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002" y="0"/>
              <a:ext cx="1435101" cy="1358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5" name="DynamoDB"/>
            <p:cNvSpPr txBox="1"/>
            <p:nvPr/>
          </p:nvSpPr>
          <p:spPr>
            <a:xfrm>
              <a:off x="0" y="1263712"/>
              <a:ext cx="1483107" cy="4117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t>DynamoDB</a:t>
              </a:r>
            </a:p>
          </p:txBody>
        </p:sp>
      </p:grpSp>
      <p:grpSp>
        <p:nvGrpSpPr>
          <p:cNvPr id="209" name="群組"/>
          <p:cNvGrpSpPr/>
          <p:nvPr/>
        </p:nvGrpSpPr>
        <p:grpSpPr>
          <a:xfrm>
            <a:off x="10491896" y="1506315"/>
            <a:ext cx="1282701" cy="1571117"/>
            <a:chOff x="0" y="0"/>
            <a:chExt cx="1282700" cy="1571116"/>
          </a:xfrm>
        </p:grpSpPr>
        <p:pic>
          <p:nvPicPr>
            <p:cNvPr id="207" name="cognito.png" descr="cognito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82700" cy="1282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8" name="Cognito"/>
            <p:cNvSpPr txBox="1"/>
            <p:nvPr/>
          </p:nvSpPr>
          <p:spPr>
            <a:xfrm>
              <a:off x="104521" y="1159383"/>
              <a:ext cx="1073659" cy="4117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000"/>
              </a:lvl1pPr>
            </a:lstStyle>
            <a:p>
              <a:r>
                <a:t>Cognito</a:t>
              </a:r>
            </a:p>
          </p:txBody>
        </p:sp>
      </p:grpSp>
      <p:sp>
        <p:nvSpPr>
          <p:cNvPr id="210" name="線條"/>
          <p:cNvSpPr/>
          <p:nvPr/>
        </p:nvSpPr>
        <p:spPr>
          <a:xfrm flipV="1">
            <a:off x="11167346" y="3142312"/>
            <a:ext cx="1" cy="83638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1" name="線條"/>
          <p:cNvSpPr/>
          <p:nvPr/>
        </p:nvSpPr>
        <p:spPr>
          <a:xfrm>
            <a:off x="10972145" y="3207548"/>
            <a:ext cx="1" cy="77114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2" name="線條"/>
          <p:cNvSpPr/>
          <p:nvPr/>
        </p:nvSpPr>
        <p:spPr>
          <a:xfrm flipH="1">
            <a:off x="1642019" y="3129486"/>
            <a:ext cx="1" cy="9980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3" name="線條"/>
          <p:cNvSpPr/>
          <p:nvPr/>
        </p:nvSpPr>
        <p:spPr>
          <a:xfrm>
            <a:off x="9518031" y="4706368"/>
            <a:ext cx="64662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4" name="線條"/>
          <p:cNvSpPr/>
          <p:nvPr/>
        </p:nvSpPr>
        <p:spPr>
          <a:xfrm flipH="1">
            <a:off x="1726772" y="5626483"/>
            <a:ext cx="1" cy="123558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5" name="產品介紹">
            <a:extLst>
              <a:ext uri="{FF2B5EF4-FFF2-40B4-BE49-F238E27FC236}">
                <a16:creationId xmlns:a16="http://schemas.microsoft.com/office/drawing/2014/main" id="{FE59A130-B499-8047-B26B-BA68C3C77C22}"/>
              </a:ext>
            </a:extLst>
          </p:cNvPr>
          <p:cNvSpPr txBox="1"/>
          <p:nvPr/>
        </p:nvSpPr>
        <p:spPr>
          <a:xfrm>
            <a:off x="10689282" y="368261"/>
            <a:ext cx="200436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rPr lang="zh-TW" altLang="en-US" sz="2800" dirty="0"/>
              <a:t>系統架構</a:t>
            </a:r>
            <a:endParaRPr sz="280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FBAC5FB0-A938-3643-922C-2E675B068623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群組"/>
          <p:cNvGrpSpPr/>
          <p:nvPr/>
        </p:nvGrpSpPr>
        <p:grpSpPr>
          <a:xfrm>
            <a:off x="9787805" y="162162"/>
            <a:ext cx="3040917" cy="916449"/>
            <a:chOff x="0" y="0"/>
            <a:chExt cx="3040915" cy="916448"/>
          </a:xfrm>
        </p:grpSpPr>
        <p:sp>
          <p:nvSpPr>
            <p:cNvPr id="216" name="Medico"/>
            <p:cNvSpPr txBox="1"/>
            <p:nvPr/>
          </p:nvSpPr>
          <p:spPr>
            <a:xfrm>
              <a:off x="557578" y="0"/>
              <a:ext cx="2483338" cy="916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5300"/>
              </a:lvl1pPr>
            </a:lstStyle>
            <a:p>
              <a:r>
                <a:t>Medico</a:t>
              </a:r>
            </a:p>
          </p:txBody>
        </p:sp>
        <p:pic>
          <p:nvPicPr>
            <p:cNvPr id="217" name="favicon.png" descr="favicon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31105"/>
              <a:ext cx="454237" cy="4542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9" name="DEMO"/>
          <p:cNvSpPr txBox="1"/>
          <p:nvPr/>
        </p:nvSpPr>
        <p:spPr>
          <a:xfrm>
            <a:off x="4840086" y="4271506"/>
            <a:ext cx="3324628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200"/>
            </a:lvl1pPr>
          </a:lstStyle>
          <a:p>
            <a:r>
              <a:rPr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DEMO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075FB0C-FD94-7446-9D93-610A41C13679}"/>
              </a:ext>
            </a:extLst>
          </p:cNvPr>
          <p:cNvSpPr/>
          <p:nvPr/>
        </p:nvSpPr>
        <p:spPr>
          <a:xfrm>
            <a:off x="11518496" y="9291935"/>
            <a:ext cx="14863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700"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</a:pP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Team12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245</Words>
  <Application>Microsoft Macintosh PowerPoint</Application>
  <PresentationFormat>自訂</PresentationFormat>
  <Paragraphs>83</Paragraphs>
  <Slides>14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1" baseType="lpstr">
      <vt:lpstr>Lantinghei SC Demibold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陳緯杰</cp:lastModifiedBy>
  <cp:revision>13</cp:revision>
  <dcterms:modified xsi:type="dcterms:W3CDTF">2020-06-01T05:51:57Z</dcterms:modified>
</cp:coreProperties>
</file>